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1" r:id="rId11"/>
    <p:sldId id="262" r:id="rId12"/>
    <p:sldId id="271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94660"/>
  </p:normalViewPr>
  <p:slideViewPr>
    <p:cSldViewPr>
      <p:cViewPr>
        <p:scale>
          <a:sx n="51" d="100"/>
          <a:sy n="51" d="100"/>
        </p:scale>
        <p:origin x="-172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6BB26-91CB-465B-BADE-01CF7A899088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F9D7D-5B6A-4618-8552-314CAE16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25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F9D7D-5B6A-4618-8552-314CAE16991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61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F9D7D-5B6A-4618-8552-314CAE16991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24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856" y="1271976"/>
            <a:ext cx="5688632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HOP</a:t>
            </a:r>
            <a:br>
              <a:rPr lang="nl-NL" dirty="0" smtClean="0"/>
            </a:br>
            <a:r>
              <a:rPr lang="nl-NL" dirty="0" smtClean="0"/>
              <a:t>Naar het eerste leerjaar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2795976"/>
            <a:ext cx="3886200" cy="77704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Voorbereidend lezen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95976"/>
            <a:ext cx="1890053" cy="27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C -0.01076 -0.01666 -0.02239 -0.03495 -0.0368 -0.04652 C -0.0434 -0.05185 -0.05104 -0.05509 -0.05763 -0.06041 C -0.06614 -0.06689 -0.07152 -0.07384 -0.08125 -0.07685 C -0.08645 -0.08032 -0.09166 -0.08101 -0.09722 -0.0831 C -0.12013 -0.0824 -0.13993 -0.08055 -0.16232 -0.07939 C -0.16545 -0.06412 -0.16631 -0.06527 -0.17274 -0.05416 C -0.1743 -0.05138 -0.17656 -0.04328 -0.17934 -0.04166 C -0.18263 -0.03981 -0.18628 -0.04027 -0.18975 -0.03912 C -0.19305 -0.02407 -0.18576 -0.00763 -0.19722 -1.48148E-6 C -0.20034 0.00556 -0.20381 0.01112 -0.20763 0.01621 C -0.2118 0.0088 -0.21319 -1.48148E-6 -0.21701 -0.00763 C -0.22343 -0.02013 -0.2335 -0.03078 -0.24166 -0.04166 C -0.24427 -0.04513 -0.24565 -0.05046 -0.24826 -0.05416 C -0.2519 -0.05925 -0.26232 -0.07361 -0.26805 -0.07685 C -0.27013 -0.078 -0.27239 -0.0787 -0.27465 -0.07939 C -0.27708 -0.08032 -0.28211 -0.08171 -0.28211 -0.08171 C -0.31215 -0.08101 -0.33454 -0.08588 -0.36041 -0.07175 C -0.36267 -0.06713 -0.36701 -0.05787 -0.36701 -0.05787 C -0.36857 -0.05092 -0.37083 -0.04282 -0.37361 -0.03657 C -0.37777 -0.02731 -0.3835 -0.02199 -0.38593 -0.01134 C -0.3901 -0.01689 -0.39149 -0.02476 -0.39444 -0.03148 C -0.40069 -0.04606 -0.41024 -0.05856 -0.41892 -0.0706 C -0.42152 -0.0743 -0.42291 -0.07824 -0.42656 -0.08055 C -0.43177 -0.08402 -0.43906 -0.08379 -0.44444 -0.08425 C -0.45885 -0.08842 -0.45711 -0.08865 -0.48315 -0.08425 C -0.4842 -0.08402 -0.49461 -0.07013 -0.49635 -0.06805 C -0.50138 -0.06226 -0.50902 -0.06064 -0.51336 -0.05416 C -0.5177 -0.04768 -0.5184 -0.04398 -0.52361 -0.03912 C -0.52482 -0.0368 -0.52517 -0.03379 -0.52656 -0.03148 C -0.52812 -0.0287 -0.53211 -0.02407 -0.53211 -0.02407 C -0.53246 -0.02245 -0.53194 -0.01967 -0.53315 -0.01898 C -0.5342 -0.01851 -0.53454 -0.02129 -0.53506 -0.02268 C -0.53628 -0.02638 -0.5368 -0.03032 -0.53784 -0.03402 C -0.53836 -0.04444 -0.53819 -0.05208 -0.54253 -0.06041 C -0.54513 -0.07129 -0.54513 -0.08333 -0.54722 -0.09444 C -0.54965 -0.1074 -0.55833 -0.11944 -0.56336 -0.13078 C -0.56666 -0.13796 -0.56927 -0.14513 -0.57465 -0.14976 C -0.58125 -0.1625 -0.59062 -0.17083 -0.59913 -0.18125 C -0.60763 -0.19166 -0.61475 -0.20532 -0.62656 -0.20879 C -0.64097 -0.22083 -0.64635 -0.21805 -0.66701 -0.22013 C -0.67187 -0.22245 -0.67708 -0.22268 -0.68211 -0.22407 C -0.69791 -0.22268 -0.6927 -0.22546 -0.69913 -0.22152 " pathEditMode="relative" ptsTypes="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3813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Begin-, midden- en eindklanken herkennen</a:t>
            </a:r>
            <a:br>
              <a:rPr lang="nl-NL" sz="2800" dirty="0" smtClean="0"/>
            </a:br>
            <a:r>
              <a:rPr lang="nl-NL" sz="2800" dirty="0" smtClean="0"/>
              <a:t> </a:t>
            </a:r>
            <a:r>
              <a:rPr lang="nl-NL" sz="2800" dirty="0" smtClean="0">
                <a:sym typeface="Wingdings" pitchFamily="2" charset="2"/>
              </a:rPr>
              <a:t> </a:t>
            </a:r>
            <a:r>
              <a:rPr lang="nl-NL" dirty="0" smtClean="0"/>
              <a:t>Kopje – buikje - staartje</a:t>
            </a:r>
          </a:p>
          <a:p>
            <a:endParaRPr lang="nl-NL" dirty="0"/>
          </a:p>
          <a:p>
            <a:r>
              <a:rPr lang="nl-NL" sz="2800" dirty="0" smtClean="0"/>
              <a:t>Hakken en Plakken: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eenvoudige woorden in afzonderlijke klanken verdelen en aan elkaar plakken</a:t>
            </a:r>
          </a:p>
          <a:p>
            <a:endParaRPr lang="nl-NL" dirty="0"/>
          </a:p>
          <a:p>
            <a:r>
              <a:rPr lang="nl-NL" sz="2800" dirty="0" smtClean="0"/>
              <a:t>Uitspraak van de letters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r="9869" b="41369"/>
          <a:stretch/>
        </p:blipFill>
        <p:spPr bwMode="auto">
          <a:xfrm>
            <a:off x="4499992" y="2132856"/>
            <a:ext cx="2546326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67" y="3950069"/>
            <a:ext cx="2796729" cy="48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7" name="m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4328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4" t="44092"/>
          <a:stretch/>
        </p:blipFill>
        <p:spPr bwMode="auto">
          <a:xfrm>
            <a:off x="4062574" y="188640"/>
            <a:ext cx="4685890" cy="2577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Tijdelijke aanduiding voor inhoud 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34"/>
          <a:stretch/>
        </p:blipFill>
        <p:spPr bwMode="auto">
          <a:xfrm rot="5400000">
            <a:off x="499388" y="-67548"/>
            <a:ext cx="2888640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8"/>
          <a:stretch/>
        </p:blipFill>
        <p:spPr bwMode="auto">
          <a:xfrm rot="5400000">
            <a:off x="2584323" y="3529555"/>
            <a:ext cx="368732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4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35275" r="7715"/>
          <a:stretch/>
        </p:blipFill>
        <p:spPr bwMode="auto">
          <a:xfrm>
            <a:off x="737420" y="620688"/>
            <a:ext cx="7651004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84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 voor  thuis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07293"/>
            <a:ext cx="8229600" cy="4525963"/>
          </a:xfrm>
        </p:spPr>
        <p:txBody>
          <a:bodyPr>
            <a:noAutofit/>
          </a:bodyPr>
          <a:lstStyle/>
          <a:p>
            <a:r>
              <a:rPr lang="nl-NL" sz="2800" dirty="0" smtClean="0"/>
              <a:t>Voorlezen uit boeken</a:t>
            </a:r>
          </a:p>
          <a:p>
            <a:r>
              <a:rPr lang="nl-NL" sz="2800" dirty="0" smtClean="0"/>
              <a:t>Laten kijken in boeken</a:t>
            </a:r>
          </a:p>
          <a:p>
            <a:r>
              <a:rPr lang="nl-NL" sz="2800" dirty="0" smtClean="0"/>
              <a:t>Rijmspelletjes</a:t>
            </a:r>
          </a:p>
          <a:p>
            <a:r>
              <a:rPr lang="nl-NL" sz="2800" dirty="0" smtClean="0"/>
              <a:t>Voorwerpen benoemen</a:t>
            </a:r>
          </a:p>
          <a:p>
            <a:r>
              <a:rPr lang="nl-NL" sz="2800" dirty="0" smtClean="0"/>
              <a:t>Woordenketting</a:t>
            </a:r>
          </a:p>
          <a:p>
            <a:pPr lvl="1"/>
            <a:r>
              <a:rPr lang="nl-NL" sz="2000" dirty="0"/>
              <a:t>j</a:t>
            </a:r>
            <a:r>
              <a:rPr lang="nl-NL" sz="2000" dirty="0" smtClean="0"/>
              <a:t>a</a:t>
            </a:r>
            <a:r>
              <a:rPr lang="nl-NL" sz="2000" dirty="0" smtClean="0">
                <a:solidFill>
                  <a:srgbClr val="FF0000"/>
                </a:solidFill>
              </a:rPr>
              <a:t>s</a:t>
            </a:r>
            <a:r>
              <a:rPr lang="nl-NL" sz="2000" dirty="0" smtClean="0"/>
              <a:t> </a:t>
            </a:r>
            <a:r>
              <a:rPr lang="nl-NL" sz="2000" dirty="0" smtClean="0">
                <a:sym typeface="Wingdings" pitchFamily="2" charset="2"/>
              </a:rPr>
              <a:t> </a:t>
            </a:r>
            <a:r>
              <a:rPr lang="nl-NL" sz="2000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nl-NL" sz="2000" dirty="0" smtClean="0">
                <a:sym typeface="Wingdings" pitchFamily="2" charset="2"/>
              </a:rPr>
              <a:t>oe</a:t>
            </a:r>
            <a:r>
              <a:rPr lang="nl-NL" sz="2000" dirty="0" smtClean="0">
                <a:solidFill>
                  <a:srgbClr val="92D050"/>
                </a:solidFill>
                <a:sym typeface="Wingdings" pitchFamily="2" charset="2"/>
              </a:rPr>
              <a:t>p</a:t>
            </a:r>
            <a:r>
              <a:rPr lang="nl-NL" sz="2000" dirty="0" smtClean="0">
                <a:sym typeface="Wingdings" pitchFamily="2" charset="2"/>
              </a:rPr>
              <a:t>  </a:t>
            </a:r>
            <a:r>
              <a:rPr lang="nl-NL" sz="2000" dirty="0" smtClean="0">
                <a:solidFill>
                  <a:srgbClr val="92D050"/>
                </a:solidFill>
                <a:sym typeface="Wingdings" pitchFamily="2" charset="2"/>
              </a:rPr>
              <a:t>p</a:t>
            </a:r>
            <a:r>
              <a:rPr lang="nl-NL" sz="2000" dirty="0" smtClean="0">
                <a:sym typeface="Wingdings" pitchFamily="2" charset="2"/>
              </a:rPr>
              <a:t>o</a:t>
            </a:r>
            <a:r>
              <a:rPr lang="nl-NL" sz="2000" dirty="0" smtClean="0">
                <a:solidFill>
                  <a:srgbClr val="FFC000"/>
                </a:solidFill>
                <a:sym typeface="Wingdings" pitchFamily="2" charset="2"/>
              </a:rPr>
              <a:t>t</a:t>
            </a:r>
            <a:r>
              <a:rPr lang="nl-NL" sz="2000" dirty="0" smtClean="0">
                <a:sym typeface="Wingdings" pitchFamily="2" charset="2"/>
              </a:rPr>
              <a:t>  </a:t>
            </a:r>
            <a:r>
              <a:rPr lang="nl-NL" sz="2000" dirty="0" smtClean="0">
                <a:solidFill>
                  <a:srgbClr val="FFC000"/>
                </a:solidFill>
                <a:sym typeface="Wingdings" pitchFamily="2" charset="2"/>
              </a:rPr>
              <a:t>t</a:t>
            </a:r>
            <a:r>
              <a:rPr lang="nl-NL" sz="2000" dirty="0" smtClean="0">
                <a:sym typeface="Wingdings" pitchFamily="2" charset="2"/>
              </a:rPr>
              <a:t>een</a:t>
            </a:r>
          </a:p>
          <a:p>
            <a:r>
              <a:rPr lang="nl-NL" sz="2800" dirty="0" smtClean="0"/>
              <a:t>Slakkentaal spreken</a:t>
            </a:r>
          </a:p>
          <a:p>
            <a:pPr lvl="1"/>
            <a:r>
              <a:rPr lang="nl-NL" sz="2000" dirty="0" smtClean="0"/>
              <a:t>Ik neem een b - a - l</a:t>
            </a:r>
          </a:p>
          <a:p>
            <a:r>
              <a:rPr lang="nl-NL" sz="2800" dirty="0" smtClean="0"/>
              <a:t>Naar de bibliotheek gaan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32656"/>
            <a:ext cx="8062664" cy="5001345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endParaRPr lang="nl-NL" sz="2800" dirty="0" smtClean="0"/>
          </a:p>
          <a:p>
            <a:pPr marL="68580" indent="0" algn="ctr">
              <a:buNone/>
            </a:pPr>
            <a:r>
              <a:rPr lang="nl-NL" sz="2800" dirty="0" smtClean="0"/>
              <a:t>Spelen met klanken en letters is fijn</a:t>
            </a:r>
          </a:p>
          <a:p>
            <a:pPr marL="68580" indent="0" algn="ctr">
              <a:buNone/>
            </a:pPr>
            <a:endParaRPr lang="nl-NL" sz="2800" dirty="0"/>
          </a:p>
          <a:p>
            <a:pPr marL="68580" indent="0" algn="ctr">
              <a:buNone/>
            </a:pPr>
            <a:endParaRPr lang="nl-NL" sz="2800" dirty="0" smtClean="0"/>
          </a:p>
          <a:p>
            <a:pPr marL="68580" indent="0" algn="ctr">
              <a:buNone/>
            </a:pPr>
            <a:endParaRPr lang="nl-NL" sz="2800" dirty="0"/>
          </a:p>
          <a:p>
            <a:pPr marL="68580" indent="0" algn="ctr">
              <a:buNone/>
            </a:pPr>
            <a:endParaRPr lang="nl-NL" sz="2800" dirty="0" smtClean="0"/>
          </a:p>
          <a:p>
            <a:pPr marL="68580" indent="0" algn="ctr">
              <a:buNone/>
            </a:pPr>
            <a:endParaRPr lang="nl-NL" sz="2800" dirty="0"/>
          </a:p>
          <a:p>
            <a:pPr marL="68580" indent="0" algn="ctr">
              <a:buNone/>
            </a:pPr>
            <a:endParaRPr lang="nl-NL" sz="2800" dirty="0" smtClean="0"/>
          </a:p>
          <a:p>
            <a:pPr marL="68580" indent="0" algn="ctr">
              <a:buNone/>
            </a:pPr>
            <a:endParaRPr lang="nl-NL" sz="2800" dirty="0"/>
          </a:p>
          <a:p>
            <a:pPr marL="68580" indent="0" algn="ctr">
              <a:buNone/>
            </a:pPr>
            <a:endParaRPr lang="nl-NL" sz="2800" dirty="0" smtClean="0"/>
          </a:p>
          <a:p>
            <a:pPr marL="68580" indent="0" algn="ctr">
              <a:buNone/>
            </a:pPr>
            <a:r>
              <a:rPr lang="nl-NL" sz="2800" dirty="0"/>
              <a:t>m</a:t>
            </a:r>
            <a:r>
              <a:rPr lang="nl-NL" sz="2800" dirty="0" smtClean="0"/>
              <a:t>aar lezen moet nog geen verplichting zijn</a:t>
            </a:r>
          </a:p>
          <a:p>
            <a:pPr marL="68580" indent="0" algn="ctr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158815" cy="343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7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zien we wat een kind al kan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3733800"/>
          </a:xfrm>
        </p:spPr>
        <p:txBody>
          <a:bodyPr>
            <a:normAutofit fontScale="25000" lnSpcReduction="20000"/>
          </a:bodyPr>
          <a:lstStyle/>
          <a:p>
            <a:r>
              <a:rPr lang="nl-NL" sz="9600" dirty="0"/>
              <a:t>Observaties en testen doorheen de kleuterschool</a:t>
            </a:r>
          </a:p>
          <a:p>
            <a:endParaRPr lang="nl-NL" sz="9600" dirty="0"/>
          </a:p>
          <a:p>
            <a:r>
              <a:rPr lang="nl-NL" sz="9600" dirty="0"/>
              <a:t>Na de testen en observatie werken we verder op hun niveau</a:t>
            </a:r>
          </a:p>
          <a:p>
            <a:pPr lvl="1"/>
            <a:r>
              <a:rPr lang="nl-NL" sz="8800" dirty="0"/>
              <a:t>Differentiatie</a:t>
            </a:r>
          </a:p>
          <a:p>
            <a:pPr lvl="1"/>
            <a:r>
              <a:rPr lang="nl-NL" sz="8800" dirty="0"/>
              <a:t>Gerichte </a:t>
            </a:r>
            <a:r>
              <a:rPr lang="nl-NL" sz="8800" dirty="0" smtClean="0"/>
              <a:t>zorg</a:t>
            </a:r>
          </a:p>
          <a:p>
            <a:pPr lvl="1"/>
            <a:r>
              <a:rPr lang="nl-NL" sz="8800" dirty="0"/>
              <a:t>Samenwerking met </a:t>
            </a:r>
            <a:r>
              <a:rPr lang="nl-NL" sz="8800" dirty="0" smtClean="0"/>
              <a:t>CLB</a:t>
            </a:r>
            <a:endParaRPr lang="nl-NL" sz="8800" dirty="0"/>
          </a:p>
          <a:p>
            <a:pPr lvl="1"/>
            <a:r>
              <a:rPr lang="nl-NL" sz="8800" dirty="0"/>
              <a:t>Externen (logo, revalidatie, GON,...)</a:t>
            </a:r>
          </a:p>
          <a:p>
            <a:pPr marL="68580" indent="0">
              <a:buNone/>
            </a:pPr>
            <a:endParaRPr lang="nl-NL" sz="9600" dirty="0"/>
          </a:p>
          <a:p>
            <a:r>
              <a:rPr lang="nl-NL" sz="9600" dirty="0"/>
              <a:t>Overgaan naar het 1 </a:t>
            </a:r>
            <a:r>
              <a:rPr lang="nl-NL" sz="9600" dirty="0" err="1"/>
              <a:t>ste</a:t>
            </a:r>
            <a:r>
              <a:rPr lang="nl-NL" sz="9600" dirty="0"/>
              <a:t> leerjaar gebeurt in overleg met het schoolteam en de ouders</a:t>
            </a:r>
          </a:p>
          <a:p>
            <a:pPr lvl="1"/>
            <a:r>
              <a:rPr lang="nl-NL" sz="8800" dirty="0"/>
              <a:t>Oudercontact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3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pic>
        <p:nvPicPr>
          <p:cNvPr id="1026" name="Picture 2" descr="Afbeeldingsresultaat voor woordstukken kl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3" y="1412776"/>
            <a:ext cx="3240485" cy="29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werkblad rijm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12236" r="5633" b="59819"/>
          <a:stretch/>
        </p:blipFill>
        <p:spPr bwMode="auto">
          <a:xfrm>
            <a:off x="4588112" y="1028925"/>
            <a:ext cx="4203510" cy="18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25241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Kleuters  oefenen  vaardigheden </a:t>
            </a:r>
            <a:br>
              <a:rPr lang="nl-BE" dirty="0" smtClean="0"/>
            </a:br>
            <a:r>
              <a:rPr lang="nl-BE" dirty="0" smtClean="0"/>
              <a:t>om  te  leren  lezen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l-NL" sz="2800" dirty="0" smtClean="0"/>
          </a:p>
          <a:p>
            <a:pPr lvl="1"/>
            <a:r>
              <a:rPr lang="nl-NL" sz="2800" dirty="0" smtClean="0"/>
              <a:t>Verschillen zien op prenten</a:t>
            </a:r>
          </a:p>
          <a:p>
            <a:pPr lvl="1"/>
            <a:r>
              <a:rPr lang="nl-NL" sz="2800" dirty="0" smtClean="0"/>
              <a:t>Ordenen van prenten</a:t>
            </a:r>
          </a:p>
          <a:p>
            <a:pPr lvl="1"/>
            <a:r>
              <a:rPr lang="nl-NL" sz="2800" dirty="0" smtClean="0"/>
              <a:t>Pictogrammen en symbolen</a:t>
            </a:r>
          </a:p>
          <a:p>
            <a:pPr lvl="1"/>
            <a:r>
              <a:rPr lang="nl-NL" sz="2800" dirty="0" smtClean="0"/>
              <a:t>Kalenders</a:t>
            </a:r>
          </a:p>
          <a:p>
            <a:pPr lvl="1"/>
            <a:r>
              <a:rPr lang="nl-NL" sz="2800" dirty="0" smtClean="0"/>
              <a:t>Stappenplannen</a:t>
            </a:r>
          </a:p>
          <a:p>
            <a:pPr lvl="1"/>
            <a:r>
              <a:rPr lang="nl-NL" sz="2800" dirty="0" smtClean="0"/>
              <a:t>Leesrichting</a:t>
            </a:r>
          </a:p>
          <a:p>
            <a:pPr lvl="1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Visuele  letterherkenning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Letters onderscheiden</a:t>
            </a:r>
          </a:p>
          <a:p>
            <a:pPr lvl="1"/>
            <a:r>
              <a:rPr lang="nl-NL" sz="2400" dirty="0" smtClean="0"/>
              <a:t>Drukletters</a:t>
            </a:r>
            <a:br>
              <a:rPr lang="nl-NL" sz="2400" dirty="0" smtClean="0"/>
            </a:br>
            <a:endParaRPr lang="nl-NL" sz="2400" dirty="0" smtClean="0"/>
          </a:p>
          <a:p>
            <a:pPr lvl="1"/>
            <a:r>
              <a:rPr lang="nl-NL" sz="2400" dirty="0" smtClean="0"/>
              <a:t>Leesletters</a:t>
            </a:r>
            <a:br>
              <a:rPr lang="nl-NL" sz="2400" dirty="0" smtClean="0"/>
            </a:br>
            <a:endParaRPr lang="nl-NL" sz="2400" dirty="0" smtClean="0"/>
          </a:p>
          <a:p>
            <a:pPr lvl="1"/>
            <a:r>
              <a:rPr lang="nl-NL" sz="2400" dirty="0" smtClean="0"/>
              <a:t>Schrijfletters</a:t>
            </a:r>
            <a:endParaRPr lang="nl-NL" sz="2400" dirty="0"/>
          </a:p>
          <a:p>
            <a:pPr lvl="1"/>
            <a:endParaRPr lang="nl-NL" dirty="0" smtClean="0"/>
          </a:p>
          <a:p>
            <a:r>
              <a:rPr lang="nl-NL" sz="2800" dirty="0" smtClean="0"/>
              <a:t>Spelen met letters</a:t>
            </a:r>
            <a:endParaRPr lang="nl-NL" sz="2800" dirty="0"/>
          </a:p>
          <a:p>
            <a:pPr lvl="2"/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9" b="84047"/>
          <a:stretch/>
        </p:blipFill>
        <p:spPr bwMode="auto">
          <a:xfrm>
            <a:off x="3347864" y="2132856"/>
            <a:ext cx="1919653" cy="5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2" t="4032" r="62873" b="82359"/>
          <a:stretch/>
        </p:blipFill>
        <p:spPr bwMode="auto">
          <a:xfrm>
            <a:off x="3347864" y="2924944"/>
            <a:ext cx="1901397" cy="5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C:\Users\Anneliesdg\Desktop\geraardsbergen\1e leerjaar\1 LESSEN\Taal\Schrijven\dhaese zonder lijn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5683" r="78413" b="67232"/>
          <a:stretch/>
        </p:blipFill>
        <p:spPr bwMode="auto">
          <a:xfrm>
            <a:off x="3381308" y="3717032"/>
            <a:ext cx="1910772" cy="577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9654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b="34745"/>
          <a:stretch/>
        </p:blipFill>
        <p:spPr bwMode="auto">
          <a:xfrm rot="5400000">
            <a:off x="4020929" y="1891839"/>
            <a:ext cx="5760640" cy="2642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/>
          <a:stretch/>
        </p:blipFill>
        <p:spPr bwMode="auto">
          <a:xfrm>
            <a:off x="1043608" y="3356992"/>
            <a:ext cx="3798570" cy="324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41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8" r="21792"/>
          <a:stretch/>
        </p:blipFill>
        <p:spPr bwMode="auto">
          <a:xfrm rot="5400000">
            <a:off x="2616028" y="3120345"/>
            <a:ext cx="4505325" cy="259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28806" r="25264"/>
          <a:stretch/>
        </p:blipFill>
        <p:spPr bwMode="auto">
          <a:xfrm>
            <a:off x="5220072" y="476672"/>
            <a:ext cx="3590925" cy="2306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6"/>
          <a:stretch/>
        </p:blipFill>
        <p:spPr bwMode="auto">
          <a:xfrm rot="5400000">
            <a:off x="597649" y="130543"/>
            <a:ext cx="3241964" cy="3646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6"/>
          <a:stretch/>
        </p:blipFill>
        <p:spPr bwMode="auto">
          <a:xfrm rot="5400000">
            <a:off x="-23114" y="751306"/>
            <a:ext cx="4608512" cy="4203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/>
          <a:srcRect r="3258" b="9683"/>
          <a:stretch/>
        </p:blipFill>
        <p:spPr>
          <a:xfrm>
            <a:off x="4572000" y="1700808"/>
            <a:ext cx="4327779" cy="23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7" name="Afbeelding 6" descr="C:\Users\anniek\Desktop\selectie foto's 2016-2017\20170315_111806.jpg"/>
          <p:cNvPicPr>
            <a:picLocks noChangeAspect="1"/>
          </p:cNvPicPr>
          <p:nvPr/>
        </p:nvPicPr>
        <p:blipFill>
          <a:blip r:embed="rId4"/>
          <a:srcRect l="-1157" t="35318" r="1157" b="2579"/>
          <a:stretch>
            <a:fillRect/>
          </a:stretch>
        </p:blipFill>
        <p:spPr>
          <a:xfrm>
            <a:off x="143101" y="188640"/>
            <a:ext cx="4500907" cy="540060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2367" t="4452" r="33645" b="4802"/>
          <a:stretch/>
        </p:blipFill>
        <p:spPr>
          <a:xfrm>
            <a:off x="4798643" y="1628800"/>
            <a:ext cx="423785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t="6892" r="9877" b="39096"/>
          <a:stretch/>
        </p:blipFill>
        <p:spPr bwMode="auto">
          <a:xfrm>
            <a:off x="251520" y="188640"/>
            <a:ext cx="6414770" cy="261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24895"/>
          <a:stretch/>
        </p:blipFill>
        <p:spPr bwMode="auto">
          <a:xfrm rot="5400000">
            <a:off x="5772533" y="2683845"/>
            <a:ext cx="3241964" cy="3490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C:\Users\anniek\export schooljaar 2015 2016 cd\schooljaar 2015-2016 cd\DSC00040 (3).JPG"/>
          <p:cNvPicPr/>
          <p:nvPr/>
        </p:nvPicPr>
        <p:blipFill>
          <a:blip r:embed="rId4"/>
          <a:srcRect t="59926"/>
          <a:stretch>
            <a:fillRect/>
          </a:stretch>
        </p:blipFill>
        <p:spPr>
          <a:xfrm>
            <a:off x="179512" y="3159467"/>
            <a:ext cx="5256664" cy="264579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109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Auditieve  training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Luisteroefeningen</a:t>
            </a:r>
          </a:p>
          <a:p>
            <a:r>
              <a:rPr lang="nl-BE" sz="2800" dirty="0" smtClean="0"/>
              <a:t>Rijmen </a:t>
            </a:r>
          </a:p>
          <a:p>
            <a:r>
              <a:rPr lang="nl-BE" sz="2800" dirty="0" smtClean="0"/>
              <a:t>Woordstukken klappen </a:t>
            </a:r>
          </a:p>
          <a:p>
            <a:r>
              <a:rPr lang="nl-BE" sz="2800" dirty="0" smtClean="0"/>
              <a:t>Woorden en zinnen nazeggen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BE" dirty="0" smtClean="0"/>
              <a:t>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TM01859862[[fn=Moderne vlakken]]</Template>
  <TotalTime>203</TotalTime>
  <Words>148</Words>
  <Application>Microsoft Office PowerPoint</Application>
  <PresentationFormat>Diavoorstelling (4:3)</PresentationFormat>
  <Paragraphs>66</Paragraphs>
  <Slides>16</Slides>
  <Notes>2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Urban Pop</vt:lpstr>
      <vt:lpstr>HOP Naar het eerste leerjaar</vt:lpstr>
      <vt:lpstr>Kleuters  oefenen  vaardigheden  om  te  leren  lezen </vt:lpstr>
      <vt:lpstr>Visuele  letterherkenning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Auditieve  training</vt:lpstr>
      <vt:lpstr>PowerPoint-presentatie</vt:lpstr>
      <vt:lpstr>PowerPoint-presentatie</vt:lpstr>
      <vt:lpstr>PowerPoint-presentatie</vt:lpstr>
      <vt:lpstr>Tips  voor  thuis</vt:lpstr>
      <vt:lpstr>PowerPoint-presentatie</vt:lpstr>
      <vt:lpstr>Hoe zien we wat een kind al kan</vt:lpstr>
      <vt:lpstr>voorbeelden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Anneliesdg</dc:creator>
  <cp:lastModifiedBy>Anneliesdg</cp:lastModifiedBy>
  <cp:revision>32</cp:revision>
  <dcterms:created xsi:type="dcterms:W3CDTF">2018-03-22T09:08:25Z</dcterms:created>
  <dcterms:modified xsi:type="dcterms:W3CDTF">2018-08-27T12:09:43Z</dcterms:modified>
</cp:coreProperties>
</file>