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5" r:id="rId4"/>
    <p:sldId id="273" r:id="rId5"/>
    <p:sldId id="271" r:id="rId6"/>
    <p:sldId id="258" r:id="rId7"/>
    <p:sldId id="266" r:id="rId8"/>
    <p:sldId id="268" r:id="rId9"/>
    <p:sldId id="260" r:id="rId10"/>
    <p:sldId id="274" r:id="rId11"/>
    <p:sldId id="267" r:id="rId12"/>
    <p:sldId id="272" r:id="rId13"/>
    <p:sldId id="263" r:id="rId14"/>
    <p:sldId id="269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0" autoAdjust="0"/>
    <p:restoredTop sz="94660"/>
  </p:normalViewPr>
  <p:slideViewPr>
    <p:cSldViewPr>
      <p:cViewPr>
        <p:scale>
          <a:sx n="70" d="100"/>
          <a:sy n="70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6BB26-91CB-465B-BADE-01CF7A899088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F9D7D-5B6A-4618-8552-314CAE16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25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F9D7D-5B6A-4618-8552-314CAE16991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61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856" y="1271976"/>
            <a:ext cx="5688632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HOP</a:t>
            </a:r>
            <a:br>
              <a:rPr lang="nl-NL" dirty="0" smtClean="0"/>
            </a:br>
            <a:r>
              <a:rPr lang="nl-NL" dirty="0" smtClean="0"/>
              <a:t>Naar het eerste leerjaar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16016" y="2795976"/>
            <a:ext cx="3886200" cy="77704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Voorbereidend schrijven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795976"/>
            <a:ext cx="1890053" cy="27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C -0.01076 -0.01666 -0.02239 -0.03495 -0.0368 -0.04652 C -0.0434 -0.05185 -0.05104 -0.05509 -0.05763 -0.06041 C -0.06614 -0.06689 -0.07152 -0.07384 -0.08125 -0.07685 C -0.08645 -0.08032 -0.09166 -0.08101 -0.09722 -0.0831 C -0.12013 -0.0824 -0.13993 -0.08055 -0.16232 -0.07939 C -0.16545 -0.06412 -0.16631 -0.06527 -0.17274 -0.05416 C -0.1743 -0.05138 -0.17656 -0.04328 -0.17934 -0.04166 C -0.18263 -0.03981 -0.18628 -0.04027 -0.18975 -0.03912 C -0.19305 -0.02407 -0.18576 -0.00763 -0.19722 -1.48148E-6 C -0.20034 0.00556 -0.20381 0.01112 -0.20763 0.01621 C -0.2118 0.0088 -0.21319 -1.48148E-6 -0.21701 -0.00763 C -0.22343 -0.02013 -0.2335 -0.03078 -0.24166 -0.04166 C -0.24427 -0.04513 -0.24565 -0.05046 -0.24826 -0.05416 C -0.2519 -0.05925 -0.26232 -0.07361 -0.26805 -0.07685 C -0.27013 -0.078 -0.27239 -0.0787 -0.27465 -0.07939 C -0.27708 -0.08032 -0.28211 -0.08171 -0.28211 -0.08171 C -0.31215 -0.08101 -0.33454 -0.08588 -0.36041 -0.07175 C -0.36267 -0.06713 -0.36701 -0.05787 -0.36701 -0.05787 C -0.36857 -0.05092 -0.37083 -0.04282 -0.37361 -0.03657 C -0.37777 -0.02731 -0.3835 -0.02199 -0.38593 -0.01134 C -0.3901 -0.01689 -0.39149 -0.02476 -0.39444 -0.03148 C -0.40069 -0.04606 -0.41024 -0.05856 -0.41892 -0.0706 C -0.42152 -0.0743 -0.42291 -0.07824 -0.42656 -0.08055 C -0.43177 -0.08402 -0.43906 -0.08379 -0.44444 -0.08425 C -0.45885 -0.08842 -0.45711 -0.08865 -0.48315 -0.08425 C -0.4842 -0.08402 -0.49461 -0.07013 -0.49635 -0.06805 C -0.50138 -0.06226 -0.50902 -0.06064 -0.51336 -0.05416 C -0.5177 -0.04768 -0.5184 -0.04398 -0.52361 -0.03912 C -0.52482 -0.0368 -0.52517 -0.03379 -0.52656 -0.03148 C -0.52812 -0.0287 -0.53211 -0.02407 -0.53211 -0.02407 C -0.53246 -0.02245 -0.53194 -0.01967 -0.53315 -0.01898 C -0.5342 -0.01851 -0.53454 -0.02129 -0.53506 -0.02268 C -0.53628 -0.02638 -0.5368 -0.03032 -0.53784 -0.03402 C -0.53836 -0.04444 -0.53819 -0.05208 -0.54253 -0.06041 C -0.54513 -0.07129 -0.54513 -0.08333 -0.54722 -0.09444 C -0.54965 -0.1074 -0.55833 -0.11944 -0.56336 -0.13078 C -0.56666 -0.13796 -0.56927 -0.14513 -0.57465 -0.14976 C -0.58125 -0.1625 -0.59062 -0.17083 -0.59913 -0.18125 C -0.60763 -0.19166 -0.61475 -0.20532 -0.62656 -0.20879 C -0.64097 -0.22083 -0.64635 -0.21805 -0.66701 -0.22013 C -0.67187 -0.22245 -0.67708 -0.22268 -0.68211 -0.22407 C -0.69791 -0.22268 -0.6927 -0.22546 -0.69913 -0.22152 " pathEditMode="relative" ptsTypes="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C:\Users\anniek\Desktop\selectie foto's 2016-2017\DSC00735.JPG"/>
          <p:cNvPicPr>
            <a:picLocks noChangeAspect="1"/>
          </p:cNvPicPr>
          <p:nvPr/>
        </p:nvPicPr>
        <p:blipFill>
          <a:blip r:embed="rId2"/>
          <a:srcRect t="51379"/>
          <a:stretch>
            <a:fillRect/>
          </a:stretch>
        </p:blipFill>
        <p:spPr>
          <a:xfrm>
            <a:off x="395536" y="260648"/>
            <a:ext cx="4968552" cy="296510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Afbeelding 4" descr="C:\Users\anniek\export schooljaar 2015 2016 cd\schooljaar 2015-2016 cd\DSC00139 (2).JPG"/>
          <p:cNvPicPr>
            <a:picLocks noChangeAspect="1"/>
          </p:cNvPicPr>
          <p:nvPr/>
        </p:nvPicPr>
        <p:blipFill>
          <a:blip r:embed="rId3"/>
          <a:srcRect t="35111"/>
          <a:stretch>
            <a:fillRect/>
          </a:stretch>
        </p:blipFill>
        <p:spPr>
          <a:xfrm>
            <a:off x="5951345" y="2089689"/>
            <a:ext cx="2952368" cy="2554033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AutoShape 2" descr="blob:https://web.whatsapp.com/0b6f61ae-5ca0-49a1-b130-86d7a39022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blob:https://web.whatsapp.com/0b6f61ae-5ca0-49a1-b130-86d7a39022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6"/>
          <a:stretch/>
        </p:blipFill>
        <p:spPr bwMode="auto">
          <a:xfrm>
            <a:off x="1763688" y="3645024"/>
            <a:ext cx="3456384" cy="298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1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r="15707"/>
          <a:stretch/>
        </p:blipFill>
        <p:spPr bwMode="auto">
          <a:xfrm rot="5400000">
            <a:off x="5200907" y="784459"/>
            <a:ext cx="4143375" cy="3239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1"/>
          <a:stretch/>
        </p:blipFill>
        <p:spPr bwMode="auto">
          <a:xfrm rot="5400000">
            <a:off x="2097519" y="738495"/>
            <a:ext cx="3580765" cy="324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8"/>
          <a:stretch/>
        </p:blipFill>
        <p:spPr bwMode="auto">
          <a:xfrm>
            <a:off x="-36512" y="3644979"/>
            <a:ext cx="3322320" cy="324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6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7"/>
          <a:stretch/>
        </p:blipFill>
        <p:spPr bwMode="auto">
          <a:xfrm rot="5400000">
            <a:off x="5372085" y="684699"/>
            <a:ext cx="3800475" cy="324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C:\Users\anniek\export schooljaar 2015 2016 cd\schooljaar 2015-2016 cd\DSC00077 (2).JPG"/>
          <p:cNvPicPr>
            <a:picLocks noChangeAspect="1"/>
          </p:cNvPicPr>
          <p:nvPr/>
        </p:nvPicPr>
        <p:blipFill>
          <a:blip r:embed="rId3"/>
          <a:srcRect t="40810"/>
          <a:stretch>
            <a:fillRect/>
          </a:stretch>
        </p:blipFill>
        <p:spPr>
          <a:xfrm>
            <a:off x="827584" y="803608"/>
            <a:ext cx="4032448" cy="3566772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87416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voor thuis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07293"/>
            <a:ext cx="8229600" cy="4525963"/>
          </a:xfrm>
        </p:spPr>
        <p:txBody>
          <a:bodyPr>
            <a:noAutofit/>
          </a:bodyPr>
          <a:lstStyle/>
          <a:p>
            <a:r>
              <a:rPr lang="nl-NL" sz="3200" dirty="0"/>
              <a:t>Veel beweegkansen bieden</a:t>
            </a:r>
          </a:p>
          <a:p>
            <a:pPr lvl="1"/>
            <a:r>
              <a:rPr lang="nl-NL" sz="2400" dirty="0"/>
              <a:t>Fietsen, zwemmen, klimmen,...</a:t>
            </a:r>
          </a:p>
          <a:p>
            <a:r>
              <a:rPr lang="nl-NL" sz="3200" dirty="0"/>
              <a:t>Knutselen</a:t>
            </a:r>
          </a:p>
          <a:p>
            <a:r>
              <a:rPr lang="nl-NL" sz="3200" dirty="0"/>
              <a:t>Aan- en uitkleden</a:t>
            </a:r>
          </a:p>
          <a:p>
            <a:r>
              <a:rPr lang="nl-NL" sz="3200" dirty="0"/>
              <a:t>In de keuken helpen</a:t>
            </a:r>
          </a:p>
          <a:p>
            <a:pPr lvl="1"/>
            <a:r>
              <a:rPr lang="nl-NL" sz="2400" dirty="0"/>
              <a:t>Roeren, schillen,...</a:t>
            </a:r>
          </a:p>
          <a:p>
            <a:r>
              <a:rPr lang="nl-NL" sz="3200" dirty="0"/>
              <a:t>Helpen in de tuin</a:t>
            </a:r>
          </a:p>
          <a:p>
            <a:r>
              <a:rPr lang="nl-NL" sz="3200" dirty="0" smtClean="0"/>
              <a:t>Spelen met wasspelden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zien we wat een kind al kan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0040" y="1340768"/>
            <a:ext cx="7772400" cy="3733800"/>
          </a:xfrm>
        </p:spPr>
        <p:txBody>
          <a:bodyPr>
            <a:normAutofit fontScale="25000" lnSpcReduction="20000"/>
          </a:bodyPr>
          <a:lstStyle/>
          <a:p>
            <a:r>
              <a:rPr lang="nl-NL" sz="9600" dirty="0"/>
              <a:t>Observaties en testen doorheen de kleuterschool</a:t>
            </a:r>
          </a:p>
          <a:p>
            <a:endParaRPr lang="nl-NL" sz="9600" dirty="0"/>
          </a:p>
          <a:p>
            <a:r>
              <a:rPr lang="nl-NL" sz="9600" dirty="0"/>
              <a:t>Na de testen en observatie werken we verder op hun niveau</a:t>
            </a:r>
          </a:p>
          <a:p>
            <a:pPr lvl="1"/>
            <a:r>
              <a:rPr lang="nl-NL" sz="8800" dirty="0"/>
              <a:t>Differentiatie</a:t>
            </a:r>
          </a:p>
          <a:p>
            <a:pPr lvl="1"/>
            <a:r>
              <a:rPr lang="nl-NL" sz="8800" dirty="0"/>
              <a:t>Gerichte </a:t>
            </a:r>
            <a:r>
              <a:rPr lang="nl-NL" sz="8800" dirty="0" smtClean="0"/>
              <a:t>zorg</a:t>
            </a:r>
          </a:p>
          <a:p>
            <a:pPr lvl="1"/>
            <a:r>
              <a:rPr lang="nl-NL" sz="8800" dirty="0"/>
              <a:t>Samenwerking met CLB</a:t>
            </a:r>
          </a:p>
          <a:p>
            <a:pPr lvl="1"/>
            <a:r>
              <a:rPr lang="nl-NL" sz="8800" dirty="0" smtClean="0"/>
              <a:t>Externen </a:t>
            </a:r>
            <a:r>
              <a:rPr lang="nl-NL" sz="8800" dirty="0"/>
              <a:t>(logo, revalidatie, GON,...)</a:t>
            </a:r>
          </a:p>
          <a:p>
            <a:pPr marL="68580" indent="0">
              <a:buNone/>
            </a:pPr>
            <a:endParaRPr lang="nl-NL" sz="9600" dirty="0"/>
          </a:p>
          <a:p>
            <a:r>
              <a:rPr lang="nl-NL" sz="9600" dirty="0"/>
              <a:t>Overgaan naar het 1 </a:t>
            </a:r>
            <a:r>
              <a:rPr lang="nl-NL" sz="9600" dirty="0" err="1"/>
              <a:t>ste</a:t>
            </a:r>
            <a:r>
              <a:rPr lang="nl-NL" sz="9600" dirty="0"/>
              <a:t> leerjaar gebeurt in overleg met het schoolteam en de ouders</a:t>
            </a:r>
          </a:p>
          <a:p>
            <a:pPr lvl="1"/>
            <a:r>
              <a:rPr lang="nl-NL" sz="8800" dirty="0"/>
              <a:t>Oudercontact </a:t>
            </a:r>
          </a:p>
          <a:p>
            <a:r>
              <a:rPr lang="nl-NL" dirty="0" smtClean="0"/>
              <a:t>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77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</a:t>
            </a:r>
            <a:endParaRPr lang="nl-NL" dirty="0"/>
          </a:p>
        </p:txBody>
      </p:sp>
      <p:grpSp>
        <p:nvGrpSpPr>
          <p:cNvPr id="5" name="Groep 4"/>
          <p:cNvGrpSpPr/>
          <p:nvPr/>
        </p:nvGrpSpPr>
        <p:grpSpPr>
          <a:xfrm>
            <a:off x="5076056" y="796840"/>
            <a:ext cx="3456384" cy="4504368"/>
            <a:chOff x="5424686" y="1700808"/>
            <a:chExt cx="3539802" cy="4248472"/>
          </a:xfrm>
        </p:grpSpPr>
        <p:sp>
          <p:nvSpPr>
            <p:cNvPr id="4" name="Tekstvak 3"/>
            <p:cNvSpPr txBox="1"/>
            <p:nvPr/>
          </p:nvSpPr>
          <p:spPr>
            <a:xfrm>
              <a:off x="5424686" y="1700808"/>
              <a:ext cx="3539802" cy="424847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  <p:pic>
          <p:nvPicPr>
            <p:cNvPr id="1026" name="Picture 2" descr="Afbeeldingsresultaat voor voorbereidend schrijven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837" y="2072444"/>
              <a:ext cx="2857500" cy="350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Afbeeldingsresultaat voor figuren nateken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5"/>
          <a:stretch/>
        </p:blipFill>
        <p:spPr bwMode="auto">
          <a:xfrm>
            <a:off x="899592" y="1844823"/>
            <a:ext cx="3363412" cy="41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Verloop van het schrijfproces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8818" y="1783432"/>
            <a:ext cx="7985630" cy="37338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Grof </a:t>
            </a:r>
            <a:r>
              <a:rPr lang="nl-NL" sz="3600" dirty="0"/>
              <a:t>motorisch</a:t>
            </a:r>
          </a:p>
          <a:p>
            <a:pPr lvl="1"/>
            <a:r>
              <a:rPr lang="nl-NL" sz="2800" dirty="0"/>
              <a:t>Vanuit de schouder en elleboog grote bewegingen</a:t>
            </a:r>
          </a:p>
          <a:p>
            <a:pPr lvl="1"/>
            <a:r>
              <a:rPr lang="nl-NL" sz="2800" dirty="0"/>
              <a:t>Gebruik van de eigen handen</a:t>
            </a:r>
          </a:p>
          <a:p>
            <a:pPr lvl="1"/>
            <a:r>
              <a:rPr lang="nl-NL" sz="2800" dirty="0"/>
              <a:t>Gebruik van dikke materialen</a:t>
            </a:r>
          </a:p>
          <a:p>
            <a:pPr lvl="1"/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  <p:pic>
        <p:nvPicPr>
          <p:cNvPr id="1026" name="Picture 2" descr="Afbeelding kan het volgende bevatten: een of meer mens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430" y="476672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 kan het volgende bevatten: een of meer mensen, zittende mensen, kind, basketbalveld en schoene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7"/>
          <a:stretch/>
        </p:blipFill>
        <p:spPr bwMode="auto">
          <a:xfrm>
            <a:off x="827584" y="260648"/>
            <a:ext cx="3558498" cy="31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 kan het volgende bevatten: een of meer mensen, sportende mensen, basketbalveld, schoenen en binn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t="35487" r="22333" b="18313"/>
          <a:stretch/>
        </p:blipFill>
        <p:spPr bwMode="auto">
          <a:xfrm>
            <a:off x="282460" y="3568564"/>
            <a:ext cx="555969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C:\Users\anniek\Desktop\foto's 2017-2018\IMG_3941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56671"/>
          <a:stretch/>
        </p:blipFill>
        <p:spPr>
          <a:xfrm>
            <a:off x="140516" y="363318"/>
            <a:ext cx="5443372" cy="3144551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Afbeelding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8"/>
          <a:stretch/>
        </p:blipFill>
        <p:spPr bwMode="auto">
          <a:xfrm rot="5400000">
            <a:off x="5201588" y="1826294"/>
            <a:ext cx="4141470" cy="324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Afbeelding kan het volgende bevatten: 2 mensen, zittende mens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907704" y="692696"/>
            <a:ext cx="537659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 kan het volgende bevatten: 1 persoon, binne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6"/>
          <a:stretch/>
        </p:blipFill>
        <p:spPr bwMode="auto">
          <a:xfrm>
            <a:off x="1933930" y="3212976"/>
            <a:ext cx="53503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Overgang naar fijnere materialen</a:t>
            </a:r>
          </a:p>
          <a:p>
            <a:pPr lvl="1"/>
            <a:r>
              <a:rPr lang="nl-NL" sz="2800" dirty="0"/>
              <a:t>Driekant potloden</a:t>
            </a:r>
          </a:p>
          <a:p>
            <a:pPr lvl="1"/>
            <a:r>
              <a:rPr lang="nl-NL" sz="2800" dirty="0"/>
              <a:t>Pengreep</a:t>
            </a:r>
          </a:p>
          <a:p>
            <a:pPr lvl="1"/>
            <a:r>
              <a:rPr lang="nl-NL" sz="2800" dirty="0"/>
              <a:t>Zithouding</a:t>
            </a:r>
          </a:p>
          <a:p>
            <a:pPr lvl="1"/>
            <a:r>
              <a:rPr lang="nl-NL" sz="2800" dirty="0"/>
              <a:t>Schrijfdans</a:t>
            </a:r>
          </a:p>
          <a:p>
            <a:pPr lvl="2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fbeelding kan het volgende bevatten: een of meer mensen, staande mensen, schoenen en binn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0"/>
          <a:stretch/>
        </p:blipFill>
        <p:spPr bwMode="auto">
          <a:xfrm>
            <a:off x="107504" y="216024"/>
            <a:ext cx="45720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  <p:pic>
        <p:nvPicPr>
          <p:cNvPr id="3074" name="Picture 2" descr="Afbeelding kan het volgende bevatten: een of meer mensen, schoenen en bui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79" y="207404"/>
            <a:ext cx="4391472" cy="32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 kan het volgende bevatten: een of meer mens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4"/>
          <a:stretch/>
        </p:blipFill>
        <p:spPr bwMode="auto">
          <a:xfrm>
            <a:off x="1620688" y="3621513"/>
            <a:ext cx="6047656" cy="304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inderfysiotherapieheteiland.nl/uploads/6/3/9/1/63919263/241124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66" y="2060848"/>
            <a:ext cx="18859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inderfysiotherapieheteiland.nl/uploads/6/3/9/1/63919263/2314592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18" y="1124744"/>
            <a:ext cx="18859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inderfysiotherapieheteiland.nl/uploads/6/3/9/1/63919263/1352464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1" y="128206"/>
            <a:ext cx="18859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kinderfysiotherapieheteiland.nl/uploads/6/3/9/1/63919263/9421419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59223"/>
            <a:ext cx="18859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332656"/>
            <a:ext cx="7772400" cy="6048672"/>
          </a:xfrm>
        </p:spPr>
        <p:txBody>
          <a:bodyPr>
            <a:normAutofit/>
          </a:bodyPr>
          <a:lstStyle/>
          <a:p>
            <a:r>
              <a:rPr lang="nl-NL" sz="3600" dirty="0"/>
              <a:t>Fijne motoriek</a:t>
            </a:r>
          </a:p>
          <a:p>
            <a:pPr lvl="1"/>
            <a:r>
              <a:rPr lang="nl-NL" sz="2800" dirty="0"/>
              <a:t>Fijne materialen</a:t>
            </a:r>
          </a:p>
          <a:p>
            <a:pPr lvl="2"/>
            <a:r>
              <a:rPr lang="nl-NL" sz="2400" dirty="0" smtClean="0"/>
              <a:t>Parels: </a:t>
            </a:r>
            <a:r>
              <a:rPr lang="nl-NL" sz="2400" dirty="0"/>
              <a:t>strijkparels, steekparels, rijgparels</a:t>
            </a:r>
          </a:p>
          <a:p>
            <a:pPr lvl="2"/>
            <a:r>
              <a:rPr lang="nl-NL" sz="2400" dirty="0" smtClean="0"/>
              <a:t>Pincetten</a:t>
            </a:r>
            <a:endParaRPr lang="nl-NL" sz="2400" dirty="0"/>
          </a:p>
          <a:p>
            <a:pPr lvl="2"/>
            <a:r>
              <a:rPr lang="nl-NL" sz="2400" dirty="0"/>
              <a:t>Priknaalden</a:t>
            </a:r>
          </a:p>
          <a:p>
            <a:pPr lvl="1"/>
            <a:r>
              <a:rPr lang="nl-NL" sz="2800" dirty="0" smtClean="0"/>
              <a:t>Scheuren</a:t>
            </a:r>
            <a:endParaRPr lang="nl-NL" sz="2800" dirty="0"/>
          </a:p>
          <a:p>
            <a:pPr lvl="1"/>
            <a:r>
              <a:rPr lang="nl-NL" sz="2800" dirty="0"/>
              <a:t>Knippen en plakken</a:t>
            </a:r>
          </a:p>
          <a:p>
            <a:pPr lvl="1"/>
            <a:r>
              <a:rPr lang="nl-NL" sz="2800" dirty="0" smtClean="0"/>
              <a:t>Kleuren</a:t>
            </a:r>
          </a:p>
          <a:p>
            <a:pPr lvl="1"/>
            <a:r>
              <a:rPr lang="nl-NL" sz="2800" dirty="0"/>
              <a:t>Schrijfpatronen</a:t>
            </a:r>
          </a:p>
          <a:p>
            <a:pPr lvl="1"/>
            <a:r>
              <a:rPr lang="nl-NL" sz="2800" dirty="0"/>
              <a:t>Schrijfrichting</a:t>
            </a:r>
          </a:p>
          <a:p>
            <a:pPr lvl="1"/>
            <a:endParaRPr lang="nl-NL" sz="2400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Aangepast 11">
      <a:dk1>
        <a:sysClr val="windowText" lastClr="000000"/>
      </a:dk1>
      <a:lt1>
        <a:sysClr val="window" lastClr="FFFFFF"/>
      </a:lt1>
      <a:dk2>
        <a:srgbClr val="3C8890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TM01859862[[fn=Moderne vlakken]]</Template>
  <TotalTime>226</TotalTime>
  <Words>143</Words>
  <Application>Microsoft Office PowerPoint</Application>
  <PresentationFormat>Diavoorstelling (4:3)</PresentationFormat>
  <Paragraphs>47</Paragraphs>
  <Slides>15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Urban Pop</vt:lpstr>
      <vt:lpstr>HOP Naar het eerste leerjaar</vt:lpstr>
      <vt:lpstr>Verloop van het schrijfproces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Tips voor thuis</vt:lpstr>
      <vt:lpstr>Hoe zien we wat een kind al kan</vt:lpstr>
      <vt:lpstr>voorbeelden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Anneliesdg</dc:creator>
  <cp:lastModifiedBy>Anneliesdg</cp:lastModifiedBy>
  <cp:revision>31</cp:revision>
  <dcterms:created xsi:type="dcterms:W3CDTF">2018-03-22T09:08:25Z</dcterms:created>
  <dcterms:modified xsi:type="dcterms:W3CDTF">2018-08-27T12:13:20Z</dcterms:modified>
</cp:coreProperties>
</file>